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4" r:id="rId11"/>
    <p:sldId id="276" r:id="rId12"/>
    <p:sldId id="277" r:id="rId13"/>
    <p:sldId id="278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5" r:id="rId46"/>
    <p:sldId id="336" r:id="rId47"/>
    <p:sldId id="337" r:id="rId48"/>
    <p:sldId id="338" r:id="rId49"/>
    <p:sldId id="339" r:id="rId50"/>
    <p:sldId id="340" r:id="rId5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0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1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6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85A8-4FB8-1347-B4F4-44AAF705472A}" type="datetimeFigureOut">
              <a:rPr lang="fr-FR" smtClean="0"/>
              <a:t>21.07.16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02AB-ACC8-B543-9E6F-611F13D0E1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.hugi@fr.educanet2.ch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.hugi@fr.educanet2.ch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olleyresI@edufr.ch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ako.org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Petit Giron 2016  </a:t>
            </a:r>
            <a:br>
              <a:rPr lang="fr-FR" dirty="0" smtClean="0"/>
            </a:br>
            <a:r>
              <a:rPr lang="fr-FR" dirty="0" smtClean="0"/>
              <a:t>- Foire aux projets-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848951"/>
          </a:xfrm>
        </p:spPr>
        <p:txBody>
          <a:bodyPr/>
          <a:lstStyle/>
          <a:p>
            <a:r>
              <a:rPr lang="fr-FR" dirty="0" smtClean="0"/>
              <a:t>Une projection destinée à 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635500">
            <a:off x="3698526" y="3791002"/>
            <a:ext cx="36771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PARTAGER nos</a:t>
            </a:r>
          </a:p>
          <a:p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expériences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04199" y="2154319"/>
            <a:ext cx="3842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INFORMER des </a:t>
            </a:r>
          </a:p>
          <a:p>
            <a:r>
              <a:rPr lang="fr-F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r>
              <a:rPr lang="fr-F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rojets en cours</a:t>
            </a:r>
            <a:endParaRPr lang="fr-F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1027911">
            <a:off x="267071" y="2265692"/>
            <a:ext cx="32540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SUSCITER la </a:t>
            </a:r>
          </a:p>
          <a:p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réativité, </a:t>
            </a:r>
          </a:p>
          <a:p>
            <a:r>
              <a:rPr lang="fr-FR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’innovation</a:t>
            </a:r>
            <a:endParaRPr lang="fr-F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" y="4876817"/>
            <a:ext cx="325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CONSEILLER</a:t>
            </a:r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21103024">
            <a:off x="2693335" y="5544081"/>
            <a:ext cx="45903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METTRE EN CONTACT</a:t>
            </a:r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Club multiactivités</a:t>
            </a:r>
          </a:p>
          <a:p>
            <a:r>
              <a:rPr lang="fr-CH" dirty="0" smtClean="0"/>
              <a:t>Personne de contact </a:t>
            </a:r>
          </a:p>
          <a:p>
            <a:pPr lvl="1"/>
            <a:r>
              <a:rPr lang="fr-CH" dirty="0" smtClean="0"/>
              <a:t>Dominik Hugi</a:t>
            </a:r>
          </a:p>
          <a:p>
            <a:r>
              <a:rPr lang="fr-CH" dirty="0" smtClean="0"/>
              <a:t>Adresse Mail</a:t>
            </a:r>
          </a:p>
          <a:p>
            <a:pPr lvl="1"/>
            <a:r>
              <a:rPr lang="fr-CH" dirty="0" smtClean="0">
                <a:hlinkClick r:id="rId3"/>
              </a:rPr>
              <a:t>dominik.hugi@fr.educanet2.ch</a:t>
            </a:r>
            <a:endParaRPr lang="fr-CH" dirty="0" smtClean="0"/>
          </a:p>
          <a:p>
            <a:r>
              <a:rPr lang="fr-CH" dirty="0" smtClean="0"/>
              <a:t>Etablissement</a:t>
            </a:r>
          </a:p>
          <a:p>
            <a:pPr lvl="1"/>
            <a:r>
              <a:rPr lang="fr-CH" dirty="0" smtClean="0"/>
              <a:t> CO de Jolimont</a:t>
            </a:r>
          </a:p>
          <a:p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2538.JPG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Camp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Freeride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secondaire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71600" y="40271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de Marly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5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de-CH" sz="3600" dirty="0" smtClean="0">
                <a:solidFill>
                  <a:schemeClr val="tx2"/>
                </a:solidFill>
              </a:rPr>
              <a:t>12 </a:t>
            </a:r>
            <a:r>
              <a:rPr lang="de-CH" sz="3600" dirty="0" err="1" smtClean="0">
                <a:solidFill>
                  <a:schemeClr val="tx2"/>
                </a:solidFill>
              </a:rPr>
              <a:t>élèves</a:t>
            </a:r>
            <a:r>
              <a:rPr lang="de-CH" sz="3600" dirty="0" smtClean="0">
                <a:solidFill>
                  <a:schemeClr val="tx2"/>
                </a:solidFill>
              </a:rPr>
              <a:t> de 9H à 11H</a:t>
            </a:r>
            <a:br>
              <a:rPr lang="de-CH" sz="3600" dirty="0" smtClean="0">
                <a:solidFill>
                  <a:schemeClr val="tx2"/>
                </a:solidFill>
              </a:rPr>
            </a:b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1 </a:t>
            </a:r>
            <a:r>
              <a:rPr lang="de-CH" sz="3600" dirty="0" err="1" smtClean="0">
                <a:solidFill>
                  <a:schemeClr val="tx2"/>
                </a:solidFill>
              </a:rPr>
              <a:t>guide</a:t>
            </a:r>
            <a:r>
              <a:rPr lang="de-CH" sz="3600" dirty="0" smtClean="0">
                <a:solidFill>
                  <a:schemeClr val="tx2"/>
                </a:solidFill>
              </a:rPr>
              <a:t> UIAGM + 1 </a:t>
            </a:r>
            <a:r>
              <a:rPr lang="de-CH" sz="3600" dirty="0" err="1" smtClean="0">
                <a:solidFill>
                  <a:schemeClr val="tx2"/>
                </a:solidFill>
              </a:rPr>
              <a:t>moniteur</a:t>
            </a:r>
            <a:r>
              <a:rPr lang="de-CH" sz="3600" dirty="0" smtClean="0">
                <a:solidFill>
                  <a:schemeClr val="tx2"/>
                </a:solidFill>
              </a:rPr>
              <a:t> JS</a:t>
            </a: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Première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semaine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mars</a:t>
            </a:r>
            <a:r>
              <a:rPr lang="de-CH" sz="3600" dirty="0">
                <a:solidFill>
                  <a:schemeClr val="tx2"/>
                </a:solidFill>
              </a:rPr>
              <a:t/>
            </a:r>
            <a:br>
              <a:rPr lang="de-CH" sz="3600" dirty="0">
                <a:solidFill>
                  <a:schemeClr val="tx2"/>
                </a:solidFill>
              </a:rPr>
            </a:br>
            <a:endParaRPr lang="de-CH" sz="3600" dirty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1 </a:t>
            </a:r>
            <a:r>
              <a:rPr lang="de-CH" sz="3600" dirty="0" err="1" smtClean="0">
                <a:solidFill>
                  <a:schemeClr val="tx2"/>
                </a:solidFill>
              </a:rPr>
              <a:t>semaine</a:t>
            </a:r>
            <a:r>
              <a:rPr lang="de-CH" sz="3600" dirty="0" smtClean="0">
                <a:solidFill>
                  <a:schemeClr val="tx2"/>
                </a:solidFill>
              </a:rPr>
              <a:t> en </a:t>
            </a:r>
            <a:r>
              <a:rPr lang="de-CH" sz="3600" dirty="0" err="1" smtClean="0">
                <a:solidFill>
                  <a:schemeClr val="tx2"/>
                </a:solidFill>
              </a:rPr>
              <a:t>cabane</a:t>
            </a:r>
            <a:r>
              <a:rPr lang="de-CH" sz="3600" dirty="0" smtClean="0">
                <a:solidFill>
                  <a:schemeClr val="tx2"/>
                </a:solidFill>
              </a:rPr>
              <a:t> (</a:t>
            </a:r>
            <a:r>
              <a:rPr lang="de-CH" sz="3600" dirty="0" err="1" smtClean="0">
                <a:solidFill>
                  <a:schemeClr val="tx2"/>
                </a:solidFill>
              </a:rPr>
              <a:t>Lämmerenhütte</a:t>
            </a:r>
            <a:r>
              <a:rPr lang="de-CH" sz="3600" dirty="0" smtClean="0">
                <a:solidFill>
                  <a:schemeClr val="tx2"/>
                </a:solidFill>
              </a:rPr>
              <a:t>)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Freeride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>
                <a:solidFill>
                  <a:schemeClr val="tx2"/>
                </a:solidFill>
              </a:rPr>
              <a:t>Permettre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aux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élèves</a:t>
            </a:r>
            <a:r>
              <a:rPr lang="de-CH" sz="3600" dirty="0">
                <a:solidFill>
                  <a:schemeClr val="tx2"/>
                </a:solidFill>
              </a:rPr>
              <a:t> de </a:t>
            </a:r>
            <a:r>
              <a:rPr lang="de-CH" sz="3600" dirty="0" err="1">
                <a:solidFill>
                  <a:schemeClr val="tx2"/>
                </a:solidFill>
              </a:rPr>
              <a:t>découvrir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une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nouvelles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pratique</a:t>
            </a:r>
            <a:r>
              <a:rPr lang="de-CH" sz="3600" dirty="0">
                <a:solidFill>
                  <a:schemeClr val="tx2"/>
                </a:solidFill>
              </a:rPr>
              <a:t> sportive (</a:t>
            </a:r>
            <a:r>
              <a:rPr lang="de-CH" sz="3600" dirty="0" err="1">
                <a:solidFill>
                  <a:schemeClr val="tx2"/>
                </a:solidFill>
              </a:rPr>
              <a:t>ski</a:t>
            </a:r>
            <a:r>
              <a:rPr lang="de-CH" sz="3600" dirty="0">
                <a:solidFill>
                  <a:schemeClr val="tx2"/>
                </a:solidFill>
              </a:rPr>
              <a:t> de </a:t>
            </a:r>
            <a:r>
              <a:rPr lang="de-CH" sz="3600" dirty="0" err="1">
                <a:solidFill>
                  <a:schemeClr val="tx2"/>
                </a:solidFill>
              </a:rPr>
              <a:t>randonnée</a:t>
            </a:r>
            <a:r>
              <a:rPr lang="de-CH" sz="3600" dirty="0">
                <a:solidFill>
                  <a:schemeClr val="tx2"/>
                </a:solidFill>
              </a:rPr>
              <a:t>)</a:t>
            </a: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Freeride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Acquérir</a:t>
            </a:r>
            <a:r>
              <a:rPr lang="de-CH" sz="3600" dirty="0" smtClean="0">
                <a:solidFill>
                  <a:schemeClr val="tx2"/>
                </a:solidFill>
              </a:rPr>
              <a:t> les </a:t>
            </a:r>
            <a:r>
              <a:rPr lang="de-CH" sz="3600" dirty="0" err="1" smtClean="0">
                <a:solidFill>
                  <a:schemeClr val="tx2"/>
                </a:solidFill>
              </a:rPr>
              <a:t>notions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base</a:t>
            </a:r>
            <a:r>
              <a:rPr lang="de-CH" sz="3600" dirty="0" smtClean="0">
                <a:solidFill>
                  <a:schemeClr val="tx2"/>
                </a:solidFill>
              </a:rPr>
              <a:t> du </a:t>
            </a:r>
            <a:r>
              <a:rPr lang="de-CH" sz="3600" dirty="0" err="1" smtClean="0">
                <a:solidFill>
                  <a:schemeClr val="tx2"/>
                </a:solidFill>
              </a:rPr>
              <a:t>ski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randonnée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Sécurité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Matériel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smtClean="0">
                <a:solidFill>
                  <a:schemeClr val="tx2"/>
                </a:solidFill>
              </a:rPr>
              <a:t>Faune </a:t>
            </a:r>
            <a:endParaRPr lang="de-CH" dirty="0">
              <a:solidFill>
                <a:schemeClr val="tx2"/>
              </a:solidFill>
            </a:endParaRPr>
          </a:p>
          <a:p>
            <a:pPr lvl="1"/>
            <a:r>
              <a:rPr lang="de-CH" dirty="0" smtClean="0">
                <a:solidFill>
                  <a:schemeClr val="tx2"/>
                </a:solidFill>
              </a:rPr>
              <a:t>Flore</a:t>
            </a:r>
          </a:p>
          <a:p>
            <a:pPr lvl="1"/>
            <a:r>
              <a:rPr lang="de-CH" dirty="0" smtClean="0">
                <a:solidFill>
                  <a:schemeClr val="tx2"/>
                </a:solidFill>
              </a:rPr>
              <a:t>Brevet SMT</a:t>
            </a:r>
            <a:br>
              <a:rPr lang="de-CH" dirty="0" smtClean="0">
                <a:solidFill>
                  <a:schemeClr val="tx2"/>
                </a:solidFill>
              </a:rPr>
            </a:br>
            <a:r>
              <a:rPr lang="de-CH" dirty="0" smtClean="0">
                <a:solidFill>
                  <a:schemeClr val="tx2"/>
                </a:solidFill>
              </a:rPr>
              <a:t>en </a:t>
            </a:r>
            <a:r>
              <a:rPr lang="de-CH" dirty="0" err="1" smtClean="0">
                <a:solidFill>
                  <a:schemeClr val="tx2"/>
                </a:solidFill>
              </a:rPr>
              <a:t>fin</a:t>
            </a:r>
            <a:r>
              <a:rPr lang="de-CH" dirty="0" smtClean="0">
                <a:solidFill>
                  <a:schemeClr val="tx2"/>
                </a:solidFill>
              </a:rPr>
              <a:t> de </a:t>
            </a:r>
            <a:r>
              <a:rPr lang="de-CH" dirty="0" err="1" smtClean="0">
                <a:solidFill>
                  <a:schemeClr val="tx2"/>
                </a:solidFill>
              </a:rPr>
              <a:t>semaine</a:t>
            </a:r>
            <a:r>
              <a:rPr lang="de-CH" dirty="0" smtClean="0">
                <a:solidFill>
                  <a:schemeClr val="tx2"/>
                </a:solidFill>
              </a:rPr>
              <a:t/>
            </a:r>
            <a:br>
              <a:rPr lang="de-CH" dirty="0" smtClean="0">
                <a:solidFill>
                  <a:schemeClr val="tx2"/>
                </a:solidFill>
              </a:rPr>
            </a:br>
            <a:r>
              <a:rPr lang="de-CH" dirty="0" smtClean="0">
                <a:solidFill>
                  <a:schemeClr val="tx2"/>
                </a:solidFill>
              </a:rPr>
              <a:t>(Swiss Mountain</a:t>
            </a:r>
            <a:br>
              <a:rPr lang="de-CH" dirty="0" smtClean="0">
                <a:solidFill>
                  <a:schemeClr val="tx2"/>
                </a:solidFill>
              </a:rPr>
            </a:br>
            <a:r>
              <a:rPr lang="de-CH" dirty="0" err="1" smtClean="0">
                <a:solidFill>
                  <a:schemeClr val="tx2"/>
                </a:solidFill>
              </a:rPr>
              <a:t>training</a:t>
            </a:r>
            <a:r>
              <a:rPr lang="de-CH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de-CH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Freeride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Vivre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semaine</a:t>
            </a:r>
            <a:r>
              <a:rPr lang="de-CH" sz="3600" dirty="0" smtClean="0">
                <a:solidFill>
                  <a:schemeClr val="tx2"/>
                </a:solidFill>
              </a:rPr>
              <a:t> en </a:t>
            </a:r>
            <a:r>
              <a:rPr lang="de-CH" sz="3600" dirty="0" err="1" smtClean="0">
                <a:solidFill>
                  <a:schemeClr val="tx2"/>
                </a:solidFill>
              </a:rPr>
              <a:t>cabane</a:t>
            </a:r>
            <a:r>
              <a:rPr lang="de-CH" sz="3600" dirty="0" smtClean="0">
                <a:solidFill>
                  <a:schemeClr val="tx2"/>
                </a:solidFill>
              </a:rPr>
              <a:t> (</a:t>
            </a:r>
            <a:r>
              <a:rPr lang="de-CH" sz="3600" dirty="0" err="1" smtClean="0">
                <a:solidFill>
                  <a:schemeClr val="tx2"/>
                </a:solidFill>
              </a:rPr>
              <a:t>pas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d‘eau</a:t>
            </a:r>
            <a:r>
              <a:rPr lang="de-CH" sz="3600" dirty="0" smtClean="0">
                <a:solidFill>
                  <a:schemeClr val="tx2"/>
                </a:solidFill>
              </a:rPr>
              <a:t> en </a:t>
            </a:r>
            <a:r>
              <a:rPr lang="de-CH" sz="3600" dirty="0" err="1" smtClean="0">
                <a:solidFill>
                  <a:schemeClr val="tx2"/>
                </a:solidFill>
              </a:rPr>
              <a:t>hiver</a:t>
            </a:r>
            <a:r>
              <a:rPr lang="de-CH" sz="3600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Comfort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limité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Promiscuité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Sociabilité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Entreaide</a:t>
            </a:r>
            <a:endParaRPr lang="de-CH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Freeride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Concquérir</a:t>
            </a:r>
            <a:r>
              <a:rPr lang="de-CH" sz="3600" dirty="0" smtClean="0">
                <a:solidFill>
                  <a:schemeClr val="tx2"/>
                </a:solidFill>
              </a:rPr>
              <a:t> le </a:t>
            </a:r>
            <a:r>
              <a:rPr lang="de-CH" sz="3600" dirty="0" err="1" smtClean="0">
                <a:solidFill>
                  <a:schemeClr val="tx2"/>
                </a:solidFill>
              </a:rPr>
              <a:t>Wildstrubel</a:t>
            </a:r>
            <a:endParaRPr lang="de-CH" sz="3600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Pousser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ses</a:t>
            </a:r>
            <a:r>
              <a:rPr lang="de-CH" dirty="0" smtClean="0">
                <a:solidFill>
                  <a:schemeClr val="tx2"/>
                </a:solidFill>
              </a:rPr>
              <a:t/>
            </a:r>
            <a:br>
              <a:rPr lang="de-CH" dirty="0" smtClean="0">
                <a:solidFill>
                  <a:schemeClr val="tx2"/>
                </a:solidFill>
              </a:rPr>
            </a:br>
            <a:r>
              <a:rPr lang="de-CH" dirty="0" smtClean="0">
                <a:solidFill>
                  <a:schemeClr val="tx2"/>
                </a:solidFill>
              </a:rPr>
              <a:t>propres </a:t>
            </a:r>
            <a:r>
              <a:rPr lang="de-CH" dirty="0" err="1" smtClean="0">
                <a:solidFill>
                  <a:schemeClr val="tx2"/>
                </a:solidFill>
              </a:rPr>
              <a:t>limites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Vaincre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ses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br>
              <a:rPr lang="de-CH" dirty="0" smtClean="0">
                <a:solidFill>
                  <a:schemeClr val="tx2"/>
                </a:solidFill>
              </a:rPr>
            </a:br>
            <a:r>
              <a:rPr lang="de-CH" dirty="0" err="1" smtClean="0">
                <a:solidFill>
                  <a:schemeClr val="tx2"/>
                </a:solidFill>
              </a:rPr>
              <a:t>peurs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r>
              <a:rPr lang="de-CH" dirty="0" err="1" smtClean="0">
                <a:solidFill>
                  <a:schemeClr val="tx2"/>
                </a:solidFill>
              </a:rPr>
              <a:t>Atteindre</a:t>
            </a:r>
            <a:r>
              <a:rPr lang="de-CH" dirty="0">
                <a:solidFill>
                  <a:schemeClr val="tx2"/>
                </a:solidFill>
              </a:rPr>
              <a:t/>
            </a:r>
            <a:br>
              <a:rPr lang="de-CH" dirty="0">
                <a:solidFill>
                  <a:schemeClr val="tx2"/>
                </a:solidFill>
              </a:rPr>
            </a:br>
            <a:r>
              <a:rPr lang="de-CH" dirty="0" err="1" smtClean="0">
                <a:solidFill>
                  <a:schemeClr val="tx2"/>
                </a:solidFill>
              </a:rPr>
              <a:t>un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objectifs</a:t>
            </a:r>
            <a:endParaRPr lang="de-CH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Camp Freeride</a:t>
            </a:r>
          </a:p>
          <a:p>
            <a:r>
              <a:rPr lang="fr-CH" dirty="0" smtClean="0"/>
              <a:t>Personne de contact </a:t>
            </a:r>
          </a:p>
          <a:p>
            <a:pPr lvl="1"/>
            <a:r>
              <a:rPr lang="fr-CH" dirty="0" smtClean="0"/>
              <a:t>Jonathan Badan</a:t>
            </a:r>
          </a:p>
          <a:p>
            <a:r>
              <a:rPr lang="fr-CH" dirty="0" smtClean="0"/>
              <a:t>Adresse Mail</a:t>
            </a:r>
          </a:p>
          <a:p>
            <a:pPr lvl="1"/>
            <a:r>
              <a:rPr lang="fr-CH" dirty="0" smtClean="0">
                <a:hlinkClick r:id="rId3"/>
              </a:rPr>
              <a:t>Jonathan.badan@fr.educanet2.ch</a:t>
            </a:r>
            <a:endParaRPr lang="fr-CH" dirty="0" smtClean="0"/>
          </a:p>
          <a:p>
            <a:r>
              <a:rPr lang="fr-CH" dirty="0" smtClean="0"/>
              <a:t>Etablissement</a:t>
            </a:r>
          </a:p>
          <a:p>
            <a:pPr lvl="1"/>
            <a:r>
              <a:rPr lang="fr-CH" dirty="0" smtClean="0"/>
              <a:t> CO de Marly</a:t>
            </a:r>
          </a:p>
          <a:p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Rencontres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chorégraphiques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99" y="2492896"/>
            <a:ext cx="7755253" cy="153423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</a:t>
            </a:r>
            <a:r>
              <a:rPr lang="de-CH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secondaire</a:t>
            </a:r>
            <a:r>
              <a:rPr lang="de-C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et </a:t>
            </a:r>
            <a:r>
              <a:rPr lang="de-CH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secondaire</a:t>
            </a:r>
            <a:r>
              <a:rPr lang="de-C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461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Un </a:t>
            </a:r>
            <a:r>
              <a:rPr lang="fr-FR" dirty="0" err="1">
                <a:solidFill>
                  <a:schemeClr val="tx2"/>
                </a:solidFill>
              </a:rPr>
              <a:t>contest</a:t>
            </a:r>
            <a:r>
              <a:rPr lang="fr-FR" dirty="0">
                <a:solidFill>
                  <a:schemeClr val="tx2"/>
                </a:solidFill>
              </a:rPr>
              <a:t> de danse, sans classement mais avec 3 prix « coup de </a:t>
            </a:r>
            <a:r>
              <a:rPr lang="fr-FR" dirty="0" err="1">
                <a:solidFill>
                  <a:schemeClr val="tx2"/>
                </a:solidFill>
              </a:rPr>
              <a:t>coeur</a:t>
            </a:r>
            <a:r>
              <a:rPr lang="fr-FR" dirty="0">
                <a:solidFill>
                  <a:schemeClr val="tx2"/>
                </a:solidFill>
              </a:rPr>
              <a:t> </a:t>
            </a:r>
            <a:r>
              <a:rPr lang="fr-FR" dirty="0" smtClean="0">
                <a:solidFill>
                  <a:schemeClr val="tx2"/>
                </a:solidFill>
              </a:rPr>
              <a:t>»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Groupes de </a:t>
            </a:r>
            <a:r>
              <a:rPr lang="fr-FR" dirty="0">
                <a:solidFill>
                  <a:schemeClr val="tx2"/>
                </a:solidFill>
              </a:rPr>
              <a:t>5 à 20 danseurs provenant de différentes écoles des cantons </a:t>
            </a:r>
            <a:r>
              <a:rPr lang="fr-FR" dirty="0" smtClean="0">
                <a:solidFill>
                  <a:schemeClr val="tx2"/>
                </a:solidFill>
              </a:rPr>
              <a:t>romands.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Des </a:t>
            </a:r>
            <a:r>
              <a:rPr lang="fr-FR" dirty="0">
                <a:solidFill>
                  <a:schemeClr val="tx2"/>
                </a:solidFill>
              </a:rPr>
              <a:t>groupes de démonstration ou de </a:t>
            </a:r>
            <a:r>
              <a:rPr lang="fr-FR" dirty="0" smtClean="0">
                <a:solidFill>
                  <a:schemeClr val="tx2"/>
                </a:solidFill>
              </a:rPr>
              <a:t>musique présentent </a:t>
            </a:r>
            <a:r>
              <a:rPr lang="fr-FR" dirty="0">
                <a:solidFill>
                  <a:schemeClr val="tx2"/>
                </a:solidFill>
              </a:rPr>
              <a:t>également des chorégraphies/chants 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Spectateurs: 580 </a:t>
            </a:r>
            <a:r>
              <a:rPr lang="fr-FR" dirty="0">
                <a:solidFill>
                  <a:schemeClr val="tx2"/>
                </a:solidFill>
              </a:rPr>
              <a:t>entrées cette </a:t>
            </a:r>
            <a:r>
              <a:rPr lang="fr-FR" dirty="0" smtClean="0">
                <a:solidFill>
                  <a:schemeClr val="tx2"/>
                </a:solidFill>
              </a:rPr>
              <a:t>année.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Soirée </a:t>
            </a:r>
            <a:r>
              <a:rPr lang="fr-FR" dirty="0">
                <a:solidFill>
                  <a:schemeClr val="tx2"/>
                </a:solidFill>
              </a:rPr>
              <a:t>sans fumée et sans alcool!</a:t>
            </a:r>
            <a:r>
              <a:rPr lang="de-CH" dirty="0">
                <a:solidFill>
                  <a:schemeClr val="tx2"/>
                </a:solidFill>
              </a:rPr>
              <a:t/>
            </a:r>
            <a:br>
              <a:rPr lang="de-CH" dirty="0">
                <a:solidFill>
                  <a:schemeClr val="tx2"/>
                </a:solidFill>
              </a:rPr>
            </a:br>
            <a:endParaRPr lang="de-CH" dirty="0">
              <a:solidFill>
                <a:schemeClr val="tx2"/>
              </a:solidFill>
            </a:endParaRPr>
          </a:p>
          <a:p>
            <a:pPr lvl="1"/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952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4000" dirty="0" smtClean="0"/>
              <a:t>Sommaire des différents </a:t>
            </a:r>
            <a:br>
              <a:rPr lang="fr-FR" sz="4000" dirty="0" smtClean="0"/>
            </a:br>
            <a:r>
              <a:rPr lang="fr-FR" sz="4000" dirty="0" smtClean="0"/>
              <a:t>projets scolaires</a:t>
            </a:r>
            <a:endParaRPr lang="fr-FR" sz="4000" dirty="0"/>
          </a:p>
        </p:txBody>
      </p:sp>
      <p:pic>
        <p:nvPicPr>
          <p:cNvPr id="5" name="Image 4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  <p:pic>
        <p:nvPicPr>
          <p:cNvPr id="7" name="Image 6" descr="wa_impo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24890"/>
            <a:ext cx="8229600" cy="39305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Club </a:t>
            </a:r>
            <a:r>
              <a:rPr lang="fr-FR" dirty="0" err="1" smtClean="0"/>
              <a:t>multiactivités</a:t>
            </a:r>
            <a:r>
              <a:rPr lang="fr-FR" dirty="0" smtClean="0"/>
              <a:t> – D. </a:t>
            </a:r>
            <a:r>
              <a:rPr lang="fr-FR" dirty="0" err="1" smtClean="0"/>
              <a:t>Hugi</a:t>
            </a:r>
            <a:r>
              <a:rPr lang="fr-FR" dirty="0" smtClean="0"/>
              <a:t> – CO </a:t>
            </a:r>
            <a:r>
              <a:rPr lang="fr-FR" dirty="0" err="1" smtClean="0"/>
              <a:t>Jolimont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Camp </a:t>
            </a:r>
            <a:r>
              <a:rPr lang="fr-FR" dirty="0" err="1" smtClean="0"/>
              <a:t>Freeride</a:t>
            </a:r>
            <a:r>
              <a:rPr lang="fr-FR" dirty="0" smtClean="0"/>
              <a:t> – J. Badan – CO Marly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Rencontres chorégraphiques</a:t>
            </a:r>
            <a:br>
              <a:rPr lang="fr-FR" dirty="0" smtClean="0"/>
            </a:br>
            <a:r>
              <a:rPr lang="fr-FR" dirty="0" err="1"/>
              <a:t>COs</a:t>
            </a:r>
            <a:r>
              <a:rPr lang="fr-FR" dirty="0"/>
              <a:t> Gruyère et Collège du </a:t>
            </a:r>
            <a:r>
              <a:rPr lang="fr-FR" dirty="0" smtClean="0"/>
              <a:t>Sud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Course des 3èmes – R- Pasquier – CO Marly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 smtClean="0"/>
              <a:t>Trako – Etablissement primaire Rossens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 smtClean="0"/>
              <a:t>Triathlon – CO d’Estavayer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 smtClean="0"/>
              <a:t>UBS Kids’s Cup – CO Marly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3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Informations</a:t>
            </a:r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Suite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06309"/>
            <a:ext cx="8219256" cy="199502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Coûts</a:t>
            </a:r>
            <a:r>
              <a:rPr lang="fr-FR" sz="3600" dirty="0"/>
              <a:t>: </a:t>
            </a:r>
            <a:endParaRPr lang="fr-FR" sz="3600" dirty="0" smtClean="0"/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5</a:t>
            </a:r>
            <a:r>
              <a:rPr lang="fr-FR" dirty="0">
                <a:solidFill>
                  <a:schemeClr val="tx2"/>
                </a:solidFill>
              </a:rPr>
              <a:t>.- Frs pour l’entrée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20</a:t>
            </a:r>
            <a:r>
              <a:rPr lang="fr-FR" dirty="0">
                <a:solidFill>
                  <a:schemeClr val="tx2"/>
                </a:solidFill>
              </a:rPr>
              <a:t>.- pour l’inscription de chaque groupe au </a:t>
            </a:r>
            <a:r>
              <a:rPr lang="fr-FR" dirty="0" err="1">
                <a:solidFill>
                  <a:schemeClr val="tx2"/>
                </a:solidFill>
              </a:rPr>
              <a:t>contest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Dates</a:t>
            </a:r>
            <a:r>
              <a:rPr lang="fr-FR" dirty="0">
                <a:solidFill>
                  <a:schemeClr val="tx2"/>
                </a:solidFill>
              </a:rPr>
              <a:t>: tous les 2 ans, au mois d’avril-mai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Elèves 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concernés</a:t>
            </a:r>
            <a:r>
              <a:rPr lang="fr-FR" dirty="0">
                <a:solidFill>
                  <a:schemeClr val="tx2"/>
                </a:solidFill>
              </a:rPr>
              <a:t>: 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S1, S2, primaire</a:t>
            </a:r>
            <a:endParaRPr lang="de-CH" dirty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Rencontres chorégraphiques</a:t>
            </a:r>
          </a:p>
          <a:p>
            <a:r>
              <a:rPr lang="fr-CH" dirty="0" smtClean="0"/>
              <a:t>Personne de contact </a:t>
            </a:r>
          </a:p>
          <a:p>
            <a:pPr lvl="1"/>
            <a:r>
              <a:rPr lang="fr-FR" dirty="0"/>
              <a:t>Isabelle </a:t>
            </a:r>
            <a:r>
              <a:rPr lang="fr-FR" dirty="0" err="1" smtClean="0"/>
              <a:t>Molleyres</a:t>
            </a:r>
            <a:r>
              <a:rPr lang="fr-FR" dirty="0" smtClean="0"/>
              <a:t> </a:t>
            </a:r>
          </a:p>
          <a:p>
            <a:r>
              <a:rPr lang="fr-CH" dirty="0" smtClean="0"/>
              <a:t>Adresse Mail</a:t>
            </a:r>
          </a:p>
          <a:p>
            <a:pPr lvl="1"/>
            <a:r>
              <a:rPr lang="fr-FR" u="sng" dirty="0">
                <a:hlinkClick r:id="rId3"/>
              </a:rPr>
              <a:t>molleyresI@edufr.ch</a:t>
            </a:r>
            <a:endParaRPr lang="fr-FR" u="sng" dirty="0"/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CH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La 8.08 -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des 3èmes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secondaire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71600" y="40271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de Marly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3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8.08 -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Tous</a:t>
            </a:r>
            <a:r>
              <a:rPr lang="de-CH" sz="3600" dirty="0" smtClean="0">
                <a:solidFill>
                  <a:schemeClr val="tx2"/>
                </a:solidFill>
              </a:rPr>
              <a:t> les </a:t>
            </a:r>
            <a:r>
              <a:rPr lang="de-CH" sz="3600" dirty="0" err="1" smtClean="0">
                <a:solidFill>
                  <a:schemeClr val="tx2"/>
                </a:solidFill>
              </a:rPr>
              <a:t>élèves</a:t>
            </a:r>
            <a:r>
              <a:rPr lang="de-CH" sz="3600" dirty="0" smtClean="0">
                <a:solidFill>
                  <a:schemeClr val="tx2"/>
                </a:solidFill>
              </a:rPr>
              <a:t> 11H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smtClean="0">
                <a:solidFill>
                  <a:schemeClr val="tx2"/>
                </a:solidFill>
              </a:rPr>
              <a:t>du CO de Marly</a:t>
            </a:r>
          </a:p>
          <a:p>
            <a:r>
              <a:rPr lang="de-CH" sz="3600" dirty="0" err="1" smtClean="0">
                <a:solidFill>
                  <a:schemeClr val="tx2"/>
                </a:solidFill>
              </a:rPr>
              <a:t>Chaque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année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fin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septembre</a:t>
            </a:r>
            <a:endParaRPr lang="de-CH" sz="3600" dirty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Mobilise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tout</a:t>
            </a:r>
            <a:r>
              <a:rPr lang="de-CH" sz="3600" dirty="0" smtClean="0">
                <a:solidFill>
                  <a:schemeClr val="tx2"/>
                </a:solidFill>
              </a:rPr>
              <a:t> le CO </a:t>
            </a:r>
            <a:r>
              <a:rPr lang="de-CH" sz="3600" dirty="0" err="1" smtClean="0">
                <a:solidFill>
                  <a:schemeClr val="tx2"/>
                </a:solidFill>
              </a:rPr>
              <a:t>sur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demi-journée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Organisation </a:t>
            </a:r>
            <a:r>
              <a:rPr lang="de-CH" sz="3600" dirty="0" err="1" smtClean="0">
                <a:solidFill>
                  <a:schemeClr val="tx2"/>
                </a:solidFill>
              </a:rPr>
              <a:t>sur</a:t>
            </a:r>
            <a:r>
              <a:rPr lang="de-CH" sz="3600" dirty="0" smtClean="0">
                <a:solidFill>
                  <a:schemeClr val="tx2"/>
                </a:solidFill>
              </a:rPr>
              <a:t> 4 </a:t>
            </a:r>
            <a:r>
              <a:rPr lang="de-CH" sz="3600" dirty="0" err="1" smtClean="0">
                <a:solidFill>
                  <a:schemeClr val="tx2"/>
                </a:solidFill>
              </a:rPr>
              <a:t>mois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8.08 - </a:t>
            </a:r>
            <a:r>
              <a:rPr lang="de-CH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>
                <a:solidFill>
                  <a:schemeClr val="tx2"/>
                </a:solidFill>
              </a:rPr>
              <a:t>Permettre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aux</a:t>
            </a:r>
            <a:r>
              <a:rPr lang="de-CH" sz="3600" dirty="0">
                <a:solidFill>
                  <a:schemeClr val="tx2"/>
                </a:solidFill>
              </a:rPr>
              <a:t> </a:t>
            </a:r>
            <a:r>
              <a:rPr lang="de-CH" sz="3600" dirty="0" err="1">
                <a:solidFill>
                  <a:schemeClr val="tx2"/>
                </a:solidFill>
              </a:rPr>
              <a:t>élèves</a:t>
            </a:r>
            <a:r>
              <a:rPr lang="de-CH" sz="3600" dirty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réaliser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course</a:t>
            </a:r>
            <a:r>
              <a:rPr lang="de-CH" sz="3600" dirty="0" smtClean="0">
                <a:solidFill>
                  <a:schemeClr val="tx2"/>
                </a:solidFill>
              </a:rPr>
              <a:t> de 8.08km et </a:t>
            </a:r>
            <a:r>
              <a:rPr lang="de-CH" sz="3600" dirty="0" err="1" smtClean="0">
                <a:solidFill>
                  <a:schemeClr val="tx2"/>
                </a:solidFill>
              </a:rPr>
              <a:t>d‘accomplir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effort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conséquent</a:t>
            </a:r>
            <a:endParaRPr lang="de-CH" sz="3600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8.08 - </a:t>
            </a:r>
            <a:r>
              <a:rPr lang="de-CH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Générer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objectif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sportif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fin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scolarité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obligatoire</a:t>
            </a:r>
            <a:endParaRPr lang="de-CH" sz="3600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Image 3" descr="Capture d’écran 2013-09-30 à 11.50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87" y="2668598"/>
            <a:ext cx="4592304" cy="37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8.08 - </a:t>
            </a:r>
            <a:r>
              <a:rPr lang="de-CH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Acquérir</a:t>
            </a:r>
            <a:r>
              <a:rPr lang="de-CH" sz="3600" dirty="0" smtClean="0">
                <a:solidFill>
                  <a:schemeClr val="tx2"/>
                </a:solidFill>
              </a:rPr>
              <a:t> des </a:t>
            </a:r>
            <a:r>
              <a:rPr lang="de-CH" sz="3600" dirty="0" err="1" smtClean="0">
                <a:solidFill>
                  <a:schemeClr val="tx2"/>
                </a:solidFill>
              </a:rPr>
              <a:t>réflexes</a:t>
            </a:r>
            <a:r>
              <a:rPr lang="de-CH" sz="3600" dirty="0" smtClean="0">
                <a:solidFill>
                  <a:schemeClr val="tx2"/>
                </a:solidFill>
              </a:rPr>
              <a:t>, des </a:t>
            </a:r>
            <a:r>
              <a:rPr lang="de-CH" sz="3600" dirty="0" err="1" smtClean="0">
                <a:solidFill>
                  <a:schemeClr val="tx2"/>
                </a:solidFill>
              </a:rPr>
              <a:t>connaissances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dans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l‘entrainement</a:t>
            </a:r>
            <a:r>
              <a:rPr lang="de-CH" sz="3600" dirty="0" smtClean="0">
                <a:solidFill>
                  <a:schemeClr val="tx2"/>
                </a:solidFill>
              </a:rPr>
              <a:t> des </a:t>
            </a:r>
            <a:r>
              <a:rPr lang="de-CH" sz="3600" dirty="0" err="1" smtClean="0">
                <a:solidFill>
                  <a:schemeClr val="tx2"/>
                </a:solidFill>
              </a:rPr>
              <a:t>efforts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aérobies</a:t>
            </a:r>
            <a:endParaRPr lang="de-CH" sz="3600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6" name="Image 5" descr="Bouffi:Users:jonathanbadan:Desktop:IMG_06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9" y="2758931"/>
            <a:ext cx="5591748" cy="36058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8358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8.08 - </a:t>
            </a:r>
            <a:r>
              <a:rPr lang="de-CH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Rapprocher</a:t>
            </a:r>
            <a:r>
              <a:rPr lang="de-CH" sz="3600" dirty="0" smtClean="0">
                <a:solidFill>
                  <a:schemeClr val="tx2"/>
                </a:solidFill>
              </a:rPr>
              <a:t> les </a:t>
            </a:r>
            <a:r>
              <a:rPr lang="de-CH" sz="3600" dirty="0" err="1" smtClean="0">
                <a:solidFill>
                  <a:schemeClr val="tx2"/>
                </a:solidFill>
              </a:rPr>
              <a:t>services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police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avec</a:t>
            </a:r>
            <a:r>
              <a:rPr lang="de-CH" sz="3600" dirty="0" smtClean="0">
                <a:solidFill>
                  <a:schemeClr val="tx2"/>
                </a:solidFill>
              </a:rPr>
              <a:t> les </a:t>
            </a:r>
            <a:r>
              <a:rPr lang="de-CH" sz="3600" dirty="0" err="1" smtClean="0">
                <a:solidFill>
                  <a:schemeClr val="tx2"/>
                </a:solidFill>
              </a:rPr>
              <a:t>jeunes</a:t>
            </a:r>
            <a:r>
              <a:rPr lang="de-CH" sz="3600" dirty="0" smtClean="0">
                <a:solidFill>
                  <a:schemeClr val="tx2"/>
                </a:solidFill>
              </a:rPr>
              <a:t> du CO de Marly. </a:t>
            </a:r>
            <a:endParaRPr lang="de-CH" sz="3600" dirty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Image 3" descr="Plan fin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5181"/>
          <a:stretch/>
        </p:blipFill>
        <p:spPr>
          <a:xfrm>
            <a:off x="1466671" y="2524742"/>
            <a:ext cx="6501728" cy="4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La 8.08 – Course des 3èmes</a:t>
            </a:r>
          </a:p>
          <a:p>
            <a:r>
              <a:rPr lang="fr-CH" dirty="0" smtClean="0"/>
              <a:t>Etablissement</a:t>
            </a:r>
          </a:p>
          <a:p>
            <a:pPr lvl="1"/>
            <a:r>
              <a:rPr lang="fr-CH" dirty="0" smtClean="0"/>
              <a:t>CO de Marly</a:t>
            </a:r>
          </a:p>
          <a:p>
            <a:r>
              <a:rPr lang="fr-CH" dirty="0" smtClean="0"/>
              <a:t>Personne de contact </a:t>
            </a:r>
          </a:p>
          <a:p>
            <a:pPr lvl="1"/>
            <a:r>
              <a:rPr lang="fr-FR" dirty="0" smtClean="0"/>
              <a:t>Romain Pasquier</a:t>
            </a:r>
          </a:p>
          <a:p>
            <a:r>
              <a:rPr lang="fr-CH" dirty="0" smtClean="0"/>
              <a:t>Adresse Mail</a:t>
            </a:r>
          </a:p>
          <a:p>
            <a:pPr lvl="1"/>
            <a:r>
              <a:rPr lang="fr-CH" u="sng" dirty="0" smtClean="0">
                <a:solidFill>
                  <a:srgbClr val="3366FF"/>
                </a:solidFill>
              </a:rPr>
              <a:t>R</a:t>
            </a:r>
            <a:r>
              <a:rPr lang="fr-FR" u="sng" dirty="0" smtClean="0">
                <a:solidFill>
                  <a:srgbClr val="3366FF"/>
                </a:solidFill>
              </a:rPr>
              <a:t>omain.pasquier@fr.educanet2.ch</a:t>
            </a:r>
            <a:endParaRPr lang="fr-FR" u="sng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_20131031-235324-186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1734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de-CH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Primaire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S1, S2 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71600" y="40271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Suisse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3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Club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MultiActivités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surpoids</a:t>
            </a:r>
            <a:endParaRPr lang="de-DE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407">
            <a:off x="5914653" y="3900377"/>
            <a:ext cx="2424969" cy="26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555776" y="421179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Deux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 de la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ville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Fribourg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fr-FR" sz="3600" dirty="0" err="1"/>
              <a:t>Trako</a:t>
            </a:r>
            <a:r>
              <a:rPr lang="fr-FR" sz="3600" dirty="0"/>
              <a:t> est une association à but non lucratif et reconnue d'utilité </a:t>
            </a:r>
            <a:r>
              <a:rPr lang="fr-FR" sz="3600" dirty="0" smtClean="0"/>
              <a:t>publique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 err="1"/>
              <a:t>Trako</a:t>
            </a:r>
            <a:r>
              <a:rPr lang="fr-FR" sz="3600" dirty="0"/>
              <a:t> introduit le judo de façon régulière et durable dans le programme scolaire en tant que vecteur d’un développement harmonieux des élèves tant au niveau moteur, cognitif qu’affectif.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Offrir à l’enfant des conditions optimales </a:t>
            </a:r>
            <a:r>
              <a:rPr lang="fr-FR" sz="3600" dirty="0" smtClean="0"/>
              <a:t>de réussite </a:t>
            </a:r>
            <a:r>
              <a:rPr lang="fr-FR" sz="3600" dirty="0"/>
              <a:t>et favoriser son </a:t>
            </a:r>
            <a:r>
              <a:rPr lang="fr-FR" sz="3600" dirty="0" smtClean="0"/>
              <a:t>développement harmonieux</a:t>
            </a:r>
            <a:r>
              <a:rPr lang="fr-FR" sz="3600" dirty="0"/>
              <a:t>.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Favoriser la réussite scolaire, en prenant </a:t>
            </a:r>
            <a:r>
              <a:rPr lang="fr-FR" sz="3600" dirty="0" smtClean="0"/>
              <a:t>en compte </a:t>
            </a:r>
            <a:r>
              <a:rPr lang="fr-FR" sz="3600" dirty="0"/>
              <a:t>les rythmes et la découverte </a:t>
            </a:r>
            <a:r>
              <a:rPr lang="fr-FR" sz="3600" dirty="0" smtClean="0"/>
              <a:t>d’activités complémentaires </a:t>
            </a:r>
            <a:r>
              <a:rPr lang="fr-FR" sz="3600" dirty="0"/>
              <a:t>à l’enseignement fondamental.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Offrir à l’enfant des conditions optimales </a:t>
            </a:r>
            <a:r>
              <a:rPr lang="fr-FR" sz="3600" dirty="0" smtClean="0"/>
              <a:t>de réussite </a:t>
            </a:r>
            <a:r>
              <a:rPr lang="fr-FR" sz="3600" dirty="0"/>
              <a:t>et favoriser son </a:t>
            </a:r>
            <a:r>
              <a:rPr lang="fr-FR" sz="3600" dirty="0" smtClean="0"/>
              <a:t>développement harmonieux</a:t>
            </a:r>
            <a:r>
              <a:rPr lang="fr-FR" sz="3600" dirty="0"/>
              <a:t>.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Contrôler et canaliser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l’agressivité </a:t>
            </a:r>
            <a:r>
              <a:rPr lang="fr-FR" sz="3600" dirty="0"/>
              <a:t>en </a:t>
            </a:r>
            <a:r>
              <a:rPr lang="fr-FR" sz="3600" dirty="0" smtClean="0"/>
              <a:t>luttant </a:t>
            </a:r>
            <a:br>
              <a:rPr lang="fr-FR" sz="3600" dirty="0" smtClean="0"/>
            </a:br>
            <a:r>
              <a:rPr lang="fr-FR" sz="3600" dirty="0" smtClean="0"/>
              <a:t>contre </a:t>
            </a:r>
            <a:r>
              <a:rPr lang="fr-FR" sz="3600" dirty="0"/>
              <a:t>l’augmentation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de </a:t>
            </a:r>
            <a:r>
              <a:rPr lang="fr-FR" sz="3600" dirty="0"/>
              <a:t>la violence au sein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des écoles</a:t>
            </a:r>
            <a:r>
              <a:rPr lang="fr-FR" sz="3600" dirty="0"/>
              <a:t>.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Développer la relation entre le sport à l‘école </a:t>
            </a:r>
            <a:r>
              <a:rPr lang="fr-FR" sz="3600" dirty="0" smtClean="0"/>
              <a:t>et les </a:t>
            </a:r>
            <a:r>
              <a:rPr lang="fr-FR" sz="3600" dirty="0" err="1"/>
              <a:t>cubs</a:t>
            </a:r>
            <a:r>
              <a:rPr lang="fr-FR" sz="3600" dirty="0"/>
              <a:t> sportifs, afin que les élèves </a:t>
            </a:r>
            <a:r>
              <a:rPr lang="fr-FR" sz="3600" dirty="0" smtClean="0"/>
              <a:t>poursuivent la </a:t>
            </a:r>
            <a:r>
              <a:rPr lang="fr-FR" sz="3600" dirty="0"/>
              <a:t>pratique du judo à l‘issue de la scolarité obligatoire.</a:t>
            </a:r>
            <a:r>
              <a:rPr lang="fr-FR" sz="3600" dirty="0" smtClean="0"/>
              <a:t>.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677" y="925595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Trako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Fribourg</a:t>
            </a:r>
            <a:endParaRPr lang="de-DE" dirty="0"/>
          </a:p>
        </p:txBody>
      </p:sp>
      <p:pic>
        <p:nvPicPr>
          <p:cNvPr id="6" name="Espace réservé du contenu 5" descr="Capture d’écran 2016-06-15 à 14.25.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r="4785"/>
          <a:stretch/>
        </p:blipFill>
        <p:spPr>
          <a:xfrm>
            <a:off x="190677" y="0"/>
            <a:ext cx="5610059" cy="6932403"/>
          </a:xfrm>
        </p:spPr>
      </p:pic>
    </p:spTree>
    <p:extLst>
      <p:ext uri="{BB962C8B-B14F-4D97-AF65-F5344CB8AC3E}">
        <p14:creationId xmlns:p14="http://schemas.microsoft.com/office/powerpoint/2010/main" val="21687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xmlns:p14="http://schemas.microsoft.com/office/powerpoint/2010/main" spd="slow" advTm="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Trako</a:t>
            </a:r>
          </a:p>
          <a:p>
            <a:r>
              <a:rPr lang="fr-CH" dirty="0" smtClean="0"/>
              <a:t>Personne de contact </a:t>
            </a:r>
            <a:br>
              <a:rPr lang="fr-CH" dirty="0" smtClean="0"/>
            </a:br>
            <a:r>
              <a:rPr lang="fr-FR" dirty="0" smtClean="0">
                <a:solidFill>
                  <a:srgbClr val="3366FF"/>
                </a:solidFill>
                <a:hlinkClick r:id="rId3"/>
              </a:rPr>
              <a:t>info</a:t>
            </a:r>
            <a:r>
              <a:rPr lang="fr-FR" dirty="0">
                <a:solidFill>
                  <a:srgbClr val="3366FF"/>
                </a:solidFill>
                <a:hlinkClick r:id="rId3"/>
              </a:rPr>
              <a:t>@</a:t>
            </a:r>
            <a:r>
              <a:rPr lang="fr-FR" dirty="0" smtClean="0">
                <a:solidFill>
                  <a:srgbClr val="3366FF"/>
                </a:solidFill>
                <a:hlinkClick r:id="rId3"/>
              </a:rPr>
              <a:t>trako.org</a:t>
            </a:r>
            <a:endParaRPr lang="fr-FR" dirty="0" smtClean="0">
              <a:solidFill>
                <a:srgbClr val="3366FF"/>
              </a:solidFill>
            </a:endParaRPr>
          </a:p>
          <a:p>
            <a:r>
              <a:rPr lang="fr-FR" dirty="0"/>
              <a:t>Fondateurs</a:t>
            </a:r>
          </a:p>
          <a:p>
            <a:pPr lvl="1"/>
            <a:r>
              <a:rPr lang="fr-FR" sz="3200" dirty="0"/>
              <a:t>Sergei </a:t>
            </a:r>
            <a:r>
              <a:rPr lang="fr-FR" sz="3200" dirty="0" err="1"/>
              <a:t>Aschwanden</a:t>
            </a:r>
            <a:endParaRPr lang="fr-FR" sz="3200" dirty="0"/>
          </a:p>
          <a:p>
            <a:pPr lvl="1"/>
            <a:r>
              <a:rPr lang="fr-FR" sz="3200" dirty="0"/>
              <a:t>Olivier </a:t>
            </a:r>
            <a:r>
              <a:rPr lang="fr-FR" sz="3200" dirty="0" err="1"/>
              <a:t>Schmutz</a:t>
            </a:r>
            <a:endParaRPr lang="fr-FR" sz="3200" dirty="0"/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Triathlon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S1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71600" y="40271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d‘Estavayer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7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Triathlon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but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fr-FR" sz="3600" dirty="0"/>
              <a:t>O</a:t>
            </a:r>
            <a:r>
              <a:rPr lang="fr-FR" sz="3600" dirty="0" smtClean="0"/>
              <a:t>ffrir </a:t>
            </a:r>
            <a:r>
              <a:rPr lang="fr-FR" sz="3600" dirty="0"/>
              <a:t>l'opportunité aux élèves de découvrir ce sport </a:t>
            </a:r>
          </a:p>
        </p:txBody>
      </p:sp>
    </p:spTree>
    <p:extLst>
      <p:ext uri="{BB962C8B-B14F-4D97-AF65-F5344CB8AC3E}">
        <p14:creationId xmlns:p14="http://schemas.microsoft.com/office/powerpoint/2010/main" val="18160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Élèves</a:t>
            </a:r>
            <a:r>
              <a:rPr lang="de-CH" sz="3600" dirty="0" smtClean="0">
                <a:solidFill>
                  <a:schemeClr val="tx2"/>
                </a:solidFill>
              </a:rPr>
              <a:t> 9H </a:t>
            </a:r>
            <a:r>
              <a:rPr lang="de-CH" sz="3600" dirty="0" err="1" smtClean="0">
                <a:solidFill>
                  <a:schemeClr val="tx2"/>
                </a:solidFill>
              </a:rPr>
              <a:t>avec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option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prolongation</a:t>
            </a:r>
            <a:endParaRPr lang="de-CH" sz="3600" dirty="0" smtClean="0">
              <a:solidFill>
                <a:schemeClr val="tx2"/>
              </a:solidFill>
            </a:endParaRPr>
          </a:p>
          <a:p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Prise du BMI de </a:t>
            </a:r>
            <a:r>
              <a:rPr lang="de-CH" sz="3600" dirty="0" err="1" smtClean="0">
                <a:solidFill>
                  <a:schemeClr val="tx2"/>
                </a:solidFill>
              </a:rPr>
              <a:t>tous</a:t>
            </a:r>
            <a:r>
              <a:rPr lang="de-CH" sz="3600" dirty="0" smtClean="0">
                <a:solidFill>
                  <a:schemeClr val="tx2"/>
                </a:solidFill>
              </a:rPr>
              <a:t> les </a:t>
            </a:r>
            <a:r>
              <a:rPr lang="de-CH" sz="3600" dirty="0" err="1" smtClean="0">
                <a:solidFill>
                  <a:schemeClr val="tx2"/>
                </a:solidFill>
              </a:rPr>
              <a:t>élèves</a:t>
            </a:r>
            <a:r>
              <a:rPr lang="de-CH" sz="3600" dirty="0" smtClean="0">
                <a:solidFill>
                  <a:schemeClr val="tx2"/>
                </a:solidFill>
              </a:rPr>
              <a:t> 9H de </a:t>
            </a:r>
            <a:r>
              <a:rPr lang="de-CH" sz="3600" dirty="0" err="1" smtClean="0">
                <a:solidFill>
                  <a:schemeClr val="tx2"/>
                </a:solidFill>
              </a:rPr>
              <a:t>l‘école</a:t>
            </a:r>
            <a:endParaRPr lang="de-CH" sz="36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de-CH" dirty="0" smtClean="0">
                <a:solidFill>
                  <a:schemeClr val="tx2"/>
                </a:solidFill>
              </a:rPr>
              <a:t>Service </a:t>
            </a:r>
            <a:r>
              <a:rPr lang="de-CH" dirty="0" err="1" smtClean="0">
                <a:solidFill>
                  <a:schemeClr val="tx2"/>
                </a:solidFill>
              </a:rPr>
              <a:t>médical</a:t>
            </a:r>
            <a:r>
              <a:rPr lang="de-CH" dirty="0" smtClean="0">
                <a:solidFill>
                  <a:schemeClr val="tx2"/>
                </a:solidFill>
              </a:rPr>
              <a:t> de la </a:t>
            </a:r>
            <a:r>
              <a:rPr lang="de-CH" dirty="0" err="1" smtClean="0">
                <a:solidFill>
                  <a:schemeClr val="tx2"/>
                </a:solidFill>
              </a:rPr>
              <a:t>ville</a:t>
            </a:r>
            <a:endParaRPr lang="de-CH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Tests </a:t>
            </a:r>
            <a:r>
              <a:rPr lang="de-CH" sz="3600" dirty="0" err="1" smtClean="0">
                <a:solidFill>
                  <a:schemeClr val="tx2"/>
                </a:solidFill>
              </a:rPr>
              <a:t>physiques</a:t>
            </a:r>
            <a:r>
              <a:rPr lang="de-CH" sz="3600" dirty="0" smtClean="0">
                <a:solidFill>
                  <a:schemeClr val="tx2"/>
                </a:solidFill>
              </a:rPr>
              <a:t> et </a:t>
            </a:r>
            <a:r>
              <a:rPr lang="de-CH" sz="3600" dirty="0" err="1" smtClean="0">
                <a:solidFill>
                  <a:schemeClr val="tx2"/>
                </a:solidFill>
              </a:rPr>
              <a:t>avis</a:t>
            </a:r>
            <a:r>
              <a:rPr lang="de-CH" sz="3600" dirty="0" smtClean="0">
                <a:solidFill>
                  <a:schemeClr val="tx2"/>
                </a:solidFill>
              </a:rPr>
              <a:t> du </a:t>
            </a:r>
            <a:r>
              <a:rPr lang="de-CH" sz="3600" dirty="0" err="1" smtClean="0">
                <a:solidFill>
                  <a:schemeClr val="tx2"/>
                </a:solidFill>
              </a:rPr>
              <a:t>maître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None/>
            </a:pPr>
            <a:r>
              <a:rPr lang="de-CH" dirty="0" err="1" smtClean="0">
                <a:solidFill>
                  <a:schemeClr val="tx2"/>
                </a:solidFill>
              </a:rPr>
              <a:t>Pour</a:t>
            </a:r>
            <a:r>
              <a:rPr lang="de-CH" dirty="0" smtClean="0">
                <a:solidFill>
                  <a:schemeClr val="tx2"/>
                </a:solidFill>
              </a:rPr>
              <a:t> affiner la </a:t>
            </a:r>
            <a:r>
              <a:rPr lang="de-CH" dirty="0" err="1" smtClean="0">
                <a:solidFill>
                  <a:schemeClr val="tx2"/>
                </a:solidFill>
              </a:rPr>
              <a:t>sélection</a:t>
            </a:r>
            <a:r>
              <a:rPr lang="de-CH" dirty="0" smtClean="0">
                <a:solidFill>
                  <a:schemeClr val="tx2"/>
                </a:solidFill>
              </a:rPr>
              <a:t> des </a:t>
            </a:r>
            <a:r>
              <a:rPr lang="de-CH" dirty="0" err="1" smtClean="0">
                <a:solidFill>
                  <a:schemeClr val="tx2"/>
                </a:solidFill>
              </a:rPr>
              <a:t>élèves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invités</a:t>
            </a:r>
            <a:r>
              <a:rPr lang="de-CH" dirty="0" smtClean="0">
                <a:solidFill>
                  <a:schemeClr val="tx2"/>
                </a:solidFill>
              </a:rPr>
              <a:t> au </a:t>
            </a:r>
            <a:r>
              <a:rPr lang="de-CH" dirty="0" err="1" smtClean="0">
                <a:solidFill>
                  <a:schemeClr val="tx2"/>
                </a:solidFill>
              </a:rPr>
              <a:t>club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Triathlon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Coûts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E</a:t>
            </a:r>
            <a:r>
              <a:rPr lang="fr-FR" sz="3600" dirty="0" smtClean="0"/>
              <a:t>nviron </a:t>
            </a:r>
            <a:r>
              <a:rPr lang="fr-FR" sz="3600" dirty="0"/>
              <a:t>1000fr (prix pour les 15 premiers de chaque catégorie)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Triathlon - Dates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fr-FR" sz="3600" dirty="0" smtClean="0"/>
              <a:t>Dernier vendredi de mai</a:t>
            </a:r>
            <a:r>
              <a:rPr lang="fr-F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02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Triathlon –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Nb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600 qui participent et une centaine d'aides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Triathlon –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Bénévoles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tous les professeurs + élèves dispensé = environ 150 personnes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Triathlon du CO d’Estavayer</a:t>
            </a:r>
          </a:p>
          <a:p>
            <a:r>
              <a:rPr lang="fr-CH" dirty="0" smtClean="0"/>
              <a:t>Etablissement</a:t>
            </a:r>
          </a:p>
          <a:p>
            <a:pPr lvl="1"/>
            <a:r>
              <a:rPr lang="fr-CH" smtClean="0"/>
              <a:t>CO d’Estavayer</a:t>
            </a:r>
            <a:endParaRPr lang="fr-CH" dirty="0" smtClean="0"/>
          </a:p>
          <a:p>
            <a:r>
              <a:rPr lang="fr-CH" dirty="0" smtClean="0"/>
              <a:t>Personne de contact </a:t>
            </a:r>
            <a:br>
              <a:rPr lang="fr-CH" dirty="0" smtClean="0"/>
            </a:br>
            <a:r>
              <a:rPr lang="fr-FR" dirty="0" err="1" smtClean="0">
                <a:solidFill>
                  <a:srgbClr val="3366FF"/>
                </a:solidFill>
              </a:rPr>
              <a:t>sylviegrandgirard@gmail.com</a:t>
            </a:r>
            <a:endParaRPr lang="fr-FR" dirty="0" smtClean="0">
              <a:solidFill>
                <a:srgbClr val="3366FF"/>
              </a:solidFill>
            </a:endParaRPr>
          </a:p>
          <a:p>
            <a:r>
              <a:rPr lang="fr-FR" dirty="0" smtClean="0"/>
              <a:t>Contact</a:t>
            </a:r>
          </a:p>
          <a:p>
            <a:pPr lvl="1"/>
            <a:r>
              <a:rPr lang="fr-FR" sz="2800" dirty="0" smtClean="0"/>
              <a:t>Sylvie </a:t>
            </a:r>
            <a:r>
              <a:rPr lang="fr-FR" sz="2800" dirty="0" err="1" smtClean="0"/>
              <a:t>Grandgirard</a:t>
            </a:r>
            <a:endParaRPr lang="fr-FR" sz="2800" dirty="0"/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6-06-15-PHOTO-00002499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de-CH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UBS </a:t>
            </a:r>
            <a:r>
              <a:rPr lang="de-CH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kids</a:t>
            </a:r>
            <a:r>
              <a:rPr lang="de-C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Cup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Offre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les </a:t>
            </a:r>
            <a:r>
              <a:rPr lang="de-CH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élèves</a:t>
            </a:r>
            <a:r>
              <a:rPr lang="de-C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S1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71600" y="402713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de Marly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Kids Cup -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but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fr-FR" sz="3600" dirty="0"/>
              <a:t>- Avoir une base commune de mouvements clés en athlétisme transférable par la suite à d'autres disciplines</a:t>
            </a:r>
          </a:p>
          <a:p>
            <a:r>
              <a:rPr lang="fr-FR" sz="3600" dirty="0"/>
              <a:t>- Faire vivre à nos élèves une compétition d'athlétisme selon les standards officiels</a:t>
            </a:r>
          </a:p>
          <a:p>
            <a:r>
              <a:rPr lang="fr-FR" sz="3600" dirty="0"/>
              <a:t>- Promouvoir l'athlétisme et éveiller des intérêts chez nos élèves</a:t>
            </a:r>
          </a:p>
        </p:txBody>
      </p:sp>
    </p:spTree>
    <p:extLst>
      <p:ext uri="{BB962C8B-B14F-4D97-AF65-F5344CB8AC3E}">
        <p14:creationId xmlns:p14="http://schemas.microsoft.com/office/powerpoint/2010/main" val="1067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Kids Cup – Public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 smtClean="0"/>
              <a:t>Tous </a:t>
            </a:r>
            <a:r>
              <a:rPr lang="fr-FR" sz="3600" dirty="0"/>
              <a:t>les élèves de 1ère année du COM (171 participants)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Kids Cup – Apports au 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/>
              <a:t>- Un soutien matériel et financier pour notre groupe MEPS (tentes, parasols, </a:t>
            </a:r>
            <a:r>
              <a:rPr lang="fr-FR" sz="3600" dirty="0" err="1"/>
              <a:t>rubalises</a:t>
            </a:r>
            <a:r>
              <a:rPr lang="fr-FR" sz="3600" dirty="0"/>
              <a:t>, </a:t>
            </a:r>
            <a:r>
              <a:rPr lang="fr-FR" sz="3600" dirty="0" err="1"/>
              <a:t>giveaway</a:t>
            </a:r>
            <a:r>
              <a:rPr lang="fr-FR" sz="3600" dirty="0"/>
              <a:t>, diplômes, soutien financier de 2.- par élève!)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Kids Cup – Apports au 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1995020"/>
          </a:xfrm>
        </p:spPr>
        <p:txBody>
          <a:bodyPr>
            <a:noAutofit/>
          </a:bodyPr>
          <a:lstStyle/>
          <a:p>
            <a:r>
              <a:rPr lang="fr-FR" sz="3600" dirty="0" smtClean="0"/>
              <a:t>Une </a:t>
            </a:r>
            <a:r>
              <a:rPr lang="fr-FR" sz="3600" dirty="0"/>
              <a:t>approche "standardisée" de l'athlétisme en 1ère année et validée par </a:t>
            </a:r>
            <a:r>
              <a:rPr lang="fr-FR" sz="3600" dirty="0" err="1"/>
              <a:t>swiss</a:t>
            </a:r>
            <a:r>
              <a:rPr lang="fr-FR" sz="3600" dirty="0"/>
              <a:t> </a:t>
            </a:r>
            <a:r>
              <a:rPr lang="fr-FR" sz="3600" dirty="0" err="1"/>
              <a:t>athletic</a:t>
            </a:r>
            <a:endParaRPr lang="fr-FR" sz="3600" dirty="0"/>
          </a:p>
          <a:p>
            <a:r>
              <a:rPr lang="fr-FR" sz="3600" dirty="0" smtClean="0"/>
              <a:t>Différentes </a:t>
            </a:r>
            <a:r>
              <a:rPr lang="fr-FR" sz="3600" dirty="0"/>
              <a:t>propositions de cours et de séquences d'enseignement directement applicables</a:t>
            </a:r>
            <a:r>
              <a:rPr lang="fr-FR" sz="3600" dirty="0" smtClean="0"/>
              <a:t>)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Activités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Club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MultiActivités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12568"/>
          </a:xfrm>
        </p:spPr>
        <p:txBody>
          <a:bodyPr>
            <a:noAutofit/>
          </a:bodyPr>
          <a:lstStyle/>
          <a:p>
            <a:r>
              <a:rPr lang="de-CH" sz="3600" dirty="0" err="1" smtClean="0">
                <a:solidFill>
                  <a:schemeClr val="tx2"/>
                </a:solidFill>
              </a:rPr>
              <a:t>Activité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physique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</a:p>
          <a:p>
            <a:pPr lvl="1">
              <a:buNone/>
            </a:pPr>
            <a:r>
              <a:rPr lang="de-CH" dirty="0" smtClean="0">
                <a:solidFill>
                  <a:schemeClr val="tx2"/>
                </a:solidFill>
              </a:rPr>
              <a:t>1 </a:t>
            </a:r>
            <a:r>
              <a:rPr lang="de-CH" dirty="0" err="1" smtClean="0">
                <a:solidFill>
                  <a:schemeClr val="tx2"/>
                </a:solidFill>
              </a:rPr>
              <a:t>séance</a:t>
            </a:r>
            <a:r>
              <a:rPr lang="de-CH" dirty="0" smtClean="0">
                <a:solidFill>
                  <a:schemeClr val="tx2"/>
                </a:solidFill>
              </a:rPr>
              <a:t> par </a:t>
            </a:r>
            <a:r>
              <a:rPr lang="de-CH" dirty="0" err="1" smtClean="0">
                <a:solidFill>
                  <a:schemeClr val="tx2"/>
                </a:solidFill>
              </a:rPr>
              <a:t>semaine</a:t>
            </a:r>
            <a:endParaRPr lang="de-CH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de-CH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Ateliers </a:t>
            </a:r>
            <a:r>
              <a:rPr lang="de-CH" sz="3600" dirty="0" err="1" smtClean="0">
                <a:solidFill>
                  <a:schemeClr val="tx2"/>
                </a:solidFill>
              </a:rPr>
              <a:t>diététique</a:t>
            </a:r>
            <a:r>
              <a:rPr lang="de-CH" sz="3600" dirty="0" smtClean="0">
                <a:solidFill>
                  <a:schemeClr val="tx2"/>
                </a:solidFill>
              </a:rPr>
              <a:t> et </a:t>
            </a:r>
            <a:r>
              <a:rPr lang="de-CH" sz="3600" dirty="0" err="1" smtClean="0">
                <a:solidFill>
                  <a:schemeClr val="tx2"/>
                </a:solidFill>
              </a:rPr>
              <a:t>psychologique</a:t>
            </a:r>
            <a:endParaRPr lang="de-CH" sz="36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de-CH" dirty="0" smtClean="0">
                <a:solidFill>
                  <a:schemeClr val="tx2"/>
                </a:solidFill>
              </a:rPr>
              <a:t>1 </a:t>
            </a:r>
            <a:r>
              <a:rPr lang="de-CH" dirty="0" err="1" smtClean="0">
                <a:solidFill>
                  <a:schemeClr val="tx2"/>
                </a:solidFill>
              </a:rPr>
              <a:t>séance</a:t>
            </a:r>
            <a:r>
              <a:rPr lang="de-CH" dirty="0" smtClean="0">
                <a:solidFill>
                  <a:schemeClr val="tx2"/>
                </a:solidFill>
              </a:rPr>
              <a:t> par </a:t>
            </a:r>
            <a:r>
              <a:rPr lang="de-CH" dirty="0" err="1" smtClean="0">
                <a:solidFill>
                  <a:schemeClr val="tx2"/>
                </a:solidFill>
              </a:rPr>
              <a:t>mois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Suivi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médical</a:t>
            </a:r>
            <a:endParaRPr lang="de-CH" sz="36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de-CH" dirty="0" smtClean="0">
                <a:solidFill>
                  <a:schemeClr val="tx2"/>
                </a:solidFill>
              </a:rPr>
              <a:t>Examen </a:t>
            </a:r>
            <a:r>
              <a:rPr lang="de-CH" dirty="0" err="1" smtClean="0">
                <a:solidFill>
                  <a:schemeClr val="tx2"/>
                </a:solidFill>
              </a:rPr>
              <a:t>standard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cardio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pulmonaire</a:t>
            </a:r>
            <a:endParaRPr lang="de-CH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de-CH" dirty="0" smtClean="0">
                <a:solidFill>
                  <a:schemeClr val="tx2"/>
                </a:solidFill>
              </a:rPr>
              <a:t>Conseils, </a:t>
            </a:r>
            <a:r>
              <a:rPr lang="de-CH" dirty="0" err="1" smtClean="0">
                <a:solidFill>
                  <a:schemeClr val="tx2"/>
                </a:solidFill>
              </a:rPr>
              <a:t>suivi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sur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demande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 logo afpes ok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0885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39057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Informations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35863" cy="4765843"/>
          </a:xfrm>
        </p:spPr>
        <p:txBody>
          <a:bodyPr>
            <a:normAutofit/>
          </a:bodyPr>
          <a:lstStyle/>
          <a:p>
            <a:r>
              <a:rPr lang="fr-CH" dirty="0" smtClean="0"/>
              <a:t>Nom du projet </a:t>
            </a:r>
          </a:p>
          <a:p>
            <a:pPr lvl="1"/>
            <a:r>
              <a:rPr lang="fr-CH" dirty="0" smtClean="0"/>
              <a:t>UBS Kids cup </a:t>
            </a:r>
          </a:p>
          <a:p>
            <a:r>
              <a:rPr lang="fr-CH" dirty="0" smtClean="0"/>
              <a:t>Etablissement</a:t>
            </a:r>
          </a:p>
          <a:p>
            <a:pPr lvl="1"/>
            <a:r>
              <a:rPr lang="fr-CH" dirty="0" smtClean="0"/>
              <a:t>Co de Marly</a:t>
            </a:r>
          </a:p>
          <a:p>
            <a:r>
              <a:rPr lang="fr-CH" dirty="0" smtClean="0"/>
              <a:t>Personne de contact </a:t>
            </a:r>
          </a:p>
          <a:p>
            <a:pPr marL="742950" lvl="2" indent="-342900"/>
            <a:r>
              <a:rPr lang="fr-FR" dirty="0" smtClean="0"/>
              <a:t>Frédéric </a:t>
            </a:r>
            <a:r>
              <a:rPr lang="fr-FR" dirty="0"/>
              <a:t>Page</a:t>
            </a:r>
          </a:p>
          <a:p>
            <a:r>
              <a:rPr lang="fr-FR" dirty="0" smtClean="0"/>
              <a:t>Contact</a:t>
            </a:r>
          </a:p>
          <a:p>
            <a:pPr lvl="1"/>
            <a:r>
              <a:rPr lang="fr-FR" dirty="0" smtClean="0">
                <a:solidFill>
                  <a:srgbClr val="3366FF"/>
                </a:solidFill>
              </a:rPr>
              <a:t>frederic.page</a:t>
            </a:r>
            <a:r>
              <a:rPr lang="fr-FR" dirty="0">
                <a:solidFill>
                  <a:srgbClr val="3366FF"/>
                </a:solidFill>
              </a:rPr>
              <a:t>@fr.educanet2.ch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  <a:p>
            <a:endParaRPr lang="fr-FR" dirty="0"/>
          </a:p>
        </p:txBody>
      </p:sp>
      <p:pic>
        <p:nvPicPr>
          <p:cNvPr id="4" name="Image 3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83" y="4139496"/>
            <a:ext cx="1301411" cy="2718504"/>
          </a:xfrm>
          <a:prstGeom prst="rect">
            <a:avLst/>
          </a:prstGeom>
        </p:spPr>
      </p:pic>
      <p:pic>
        <p:nvPicPr>
          <p:cNvPr id="10" name="Image 9" descr="wa_impor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4"/>
          <a:stretch/>
        </p:blipFill>
        <p:spPr>
          <a:xfrm>
            <a:off x="6872223" y="9525"/>
            <a:ext cx="2257472" cy="1590675"/>
          </a:xfrm>
          <a:prstGeom prst="rect">
            <a:avLst/>
          </a:prstGeom>
        </p:spPr>
      </p:pic>
      <p:pic>
        <p:nvPicPr>
          <p:cNvPr id="12" name="Image 11" descr="Dessin_20af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0" y="3041902"/>
            <a:ext cx="182685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Activité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Physique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Adaptée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48348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Bouger</a:t>
            </a:r>
            <a:r>
              <a:rPr lang="de-C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avec</a:t>
            </a:r>
            <a:r>
              <a:rPr lang="de-C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plaisir</a:t>
            </a:r>
            <a:endParaRPr lang="de-CH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Jouer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sans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compétition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Variations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Exercices</a:t>
            </a:r>
            <a:r>
              <a:rPr lang="de-CH" sz="3600" dirty="0" smtClean="0">
                <a:solidFill>
                  <a:schemeClr val="tx2"/>
                </a:solidFill>
              </a:rPr>
              <a:t> et </a:t>
            </a:r>
            <a:r>
              <a:rPr lang="de-CH" sz="3600" dirty="0" err="1" smtClean="0">
                <a:solidFill>
                  <a:schemeClr val="tx2"/>
                </a:solidFill>
              </a:rPr>
              <a:t>jeux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développés</a:t>
            </a:r>
            <a:r>
              <a:rPr lang="de-CH" sz="3600" dirty="0" smtClean="0">
                <a:solidFill>
                  <a:schemeClr val="tx2"/>
                </a:solidFill>
              </a:rPr>
              <a:t> par les </a:t>
            </a:r>
            <a:r>
              <a:rPr lang="de-CH" sz="3600" dirty="0" err="1" smtClean="0">
                <a:solidFill>
                  <a:schemeClr val="tx2"/>
                </a:solidFill>
              </a:rPr>
              <a:t>élèves-mêmes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Voeux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d‘activités</a:t>
            </a:r>
            <a:r>
              <a:rPr lang="de-CH" sz="3600" dirty="0" smtClean="0">
                <a:solidFill>
                  <a:schemeClr val="tx2"/>
                </a:solidFill>
              </a:rPr>
              <a:t> des </a:t>
            </a:r>
            <a:r>
              <a:rPr lang="de-CH" sz="3600" dirty="0" err="1" smtClean="0">
                <a:solidFill>
                  <a:schemeClr val="tx2"/>
                </a:solidFill>
              </a:rPr>
              <a:t>élèves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Activité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Physique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Adaptée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655272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Découverte</a:t>
            </a:r>
            <a:r>
              <a:rPr lang="de-C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nouveaux</a:t>
            </a:r>
            <a:r>
              <a:rPr lang="de-C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loisirs</a:t>
            </a:r>
            <a:endParaRPr lang="de-CH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Proposer</a:t>
            </a:r>
            <a:r>
              <a:rPr lang="de-CH" sz="3600" dirty="0" smtClean="0">
                <a:solidFill>
                  <a:schemeClr val="tx2"/>
                </a:solidFill>
              </a:rPr>
              <a:t> des </a:t>
            </a:r>
            <a:r>
              <a:rPr lang="de-CH" sz="3600" dirty="0" err="1" smtClean="0">
                <a:solidFill>
                  <a:schemeClr val="tx2"/>
                </a:solidFill>
              </a:rPr>
              <a:t>activités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br>
              <a:rPr lang="de-CH" sz="3600" dirty="0" smtClean="0">
                <a:solidFill>
                  <a:schemeClr val="tx2"/>
                </a:solidFill>
              </a:rPr>
            </a:br>
            <a:r>
              <a:rPr lang="de-CH" sz="3600" dirty="0" smtClean="0">
                <a:solidFill>
                  <a:schemeClr val="tx2"/>
                </a:solidFill>
              </a:rPr>
              <a:t>diverses</a:t>
            </a:r>
          </a:p>
          <a:p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Changer</a:t>
            </a:r>
            <a:r>
              <a:rPr lang="de-CH" sz="3600" dirty="0" smtClean="0">
                <a:solidFill>
                  <a:schemeClr val="tx2"/>
                </a:solidFill>
              </a:rPr>
              <a:t> „le </a:t>
            </a:r>
            <a:r>
              <a:rPr lang="de-CH" sz="3600" dirty="0" err="1" smtClean="0">
                <a:solidFill>
                  <a:schemeClr val="tx2"/>
                </a:solidFill>
              </a:rPr>
              <a:t>décor</a:t>
            </a:r>
            <a:r>
              <a:rPr lang="de-CH" sz="3600" dirty="0" smtClean="0">
                <a:solidFill>
                  <a:schemeClr val="tx2"/>
                </a:solidFill>
              </a:rPr>
              <a:t>“; </a:t>
            </a:r>
            <a:r>
              <a:rPr lang="de-CH" sz="3600" dirty="0" err="1" smtClean="0">
                <a:solidFill>
                  <a:schemeClr val="tx2"/>
                </a:solidFill>
              </a:rPr>
              <a:t>salle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gym</a:t>
            </a:r>
            <a:r>
              <a:rPr lang="de-CH" sz="3600" dirty="0" smtClean="0">
                <a:solidFill>
                  <a:schemeClr val="tx2"/>
                </a:solidFill>
              </a:rPr>
              <a:t>, </a:t>
            </a:r>
            <a:r>
              <a:rPr lang="de-CH" sz="3600" dirty="0" err="1" smtClean="0">
                <a:solidFill>
                  <a:schemeClr val="tx2"/>
                </a:solidFill>
              </a:rPr>
              <a:t>piscine</a:t>
            </a:r>
            <a:r>
              <a:rPr lang="de-CH" sz="3600" dirty="0" smtClean="0">
                <a:solidFill>
                  <a:schemeClr val="tx2"/>
                </a:solidFill>
              </a:rPr>
              <a:t>, </a:t>
            </a:r>
            <a:r>
              <a:rPr lang="de-CH" sz="3600" dirty="0" err="1" smtClean="0">
                <a:solidFill>
                  <a:schemeClr val="tx2"/>
                </a:solidFill>
              </a:rPr>
              <a:t>plein-air</a:t>
            </a:r>
            <a:r>
              <a:rPr lang="de-CH" sz="3600" dirty="0" smtClean="0">
                <a:solidFill>
                  <a:schemeClr val="tx2"/>
                </a:solidFill>
              </a:rPr>
              <a:t>, </a:t>
            </a:r>
            <a:r>
              <a:rPr lang="de-CH" sz="3600" dirty="0" err="1" smtClean="0">
                <a:solidFill>
                  <a:schemeClr val="tx2"/>
                </a:solidFill>
              </a:rPr>
              <a:t>activités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insolites</a:t>
            </a:r>
            <a:r>
              <a:rPr lang="de-CH" sz="3600" dirty="0" smtClean="0">
                <a:solidFill>
                  <a:schemeClr val="tx2"/>
                </a:solidFill>
              </a:rPr>
              <a:t> (</a:t>
            </a:r>
            <a:r>
              <a:rPr lang="de-CH" sz="3600" dirty="0" err="1" smtClean="0">
                <a:solidFill>
                  <a:schemeClr val="tx2"/>
                </a:solidFill>
              </a:rPr>
              <a:t>canoë</a:t>
            </a:r>
            <a:r>
              <a:rPr lang="de-CH" sz="3600" dirty="0" smtClean="0">
                <a:solidFill>
                  <a:schemeClr val="tx2"/>
                </a:solidFill>
              </a:rPr>
              <a:t>, </a:t>
            </a:r>
            <a:r>
              <a:rPr lang="de-CH" sz="3600" dirty="0" err="1" smtClean="0">
                <a:solidFill>
                  <a:schemeClr val="tx2"/>
                </a:solidFill>
              </a:rPr>
              <a:t>raquettes</a:t>
            </a:r>
            <a:r>
              <a:rPr lang="de-CH" sz="3600" dirty="0" smtClean="0">
                <a:solidFill>
                  <a:schemeClr val="tx2"/>
                </a:solidFill>
              </a:rPr>
              <a:t>, etc.)</a:t>
            </a:r>
          </a:p>
          <a:p>
            <a:endParaRPr lang="de-CH" sz="3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147248" cy="4896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Collaborer</a:t>
            </a:r>
            <a:r>
              <a:rPr lang="de-C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 </a:t>
            </a:r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mouvement</a:t>
            </a:r>
            <a:endParaRPr lang="de-CH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Créer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un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esprit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groupe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Promouvoir</a:t>
            </a:r>
            <a:r>
              <a:rPr lang="de-CH" sz="3600" dirty="0" smtClean="0">
                <a:solidFill>
                  <a:schemeClr val="tx2"/>
                </a:solidFill>
              </a:rPr>
              <a:t> le </a:t>
            </a:r>
            <a:r>
              <a:rPr lang="de-CH" sz="3600" dirty="0" err="1" smtClean="0">
                <a:solidFill>
                  <a:schemeClr val="tx2"/>
                </a:solidFill>
              </a:rPr>
              <a:t>respect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soi</a:t>
            </a:r>
            <a:r>
              <a:rPr lang="de-CH" sz="3600" dirty="0" smtClean="0">
                <a:solidFill>
                  <a:schemeClr val="tx2"/>
                </a:solidFill>
              </a:rPr>
              <a:t> et </a:t>
            </a:r>
            <a:r>
              <a:rPr lang="de-CH" sz="3600" dirty="0" err="1" smtClean="0">
                <a:solidFill>
                  <a:schemeClr val="tx2"/>
                </a:solidFill>
              </a:rPr>
              <a:t>d‘autrui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err="1" smtClean="0">
                <a:solidFill>
                  <a:schemeClr val="tx2"/>
                </a:solidFill>
              </a:rPr>
              <a:t>S‘entraider</a:t>
            </a:r>
            <a:endParaRPr lang="de-CH" sz="3600" dirty="0" smtClean="0">
              <a:solidFill>
                <a:schemeClr val="tx2"/>
              </a:solidFill>
            </a:endParaRPr>
          </a:p>
          <a:p>
            <a:r>
              <a:rPr lang="de-CH" sz="3600" dirty="0" smtClean="0">
                <a:solidFill>
                  <a:schemeClr val="tx2"/>
                </a:solidFill>
              </a:rPr>
              <a:t>Donner et </a:t>
            </a:r>
            <a:r>
              <a:rPr lang="de-CH" sz="3600" dirty="0" err="1" smtClean="0">
                <a:solidFill>
                  <a:schemeClr val="tx2"/>
                </a:solidFill>
              </a:rPr>
              <a:t>recevoir</a:t>
            </a:r>
            <a:r>
              <a:rPr lang="de-CH" sz="3600" dirty="0" smtClean="0">
                <a:solidFill>
                  <a:schemeClr val="tx2"/>
                </a:solidFill>
              </a:rPr>
              <a:t> du </a:t>
            </a:r>
            <a:r>
              <a:rPr lang="de-CH" sz="3600" dirty="0" err="1" smtClean="0">
                <a:solidFill>
                  <a:schemeClr val="tx2"/>
                </a:solidFill>
              </a:rPr>
              <a:t>soutien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pour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augmenter</a:t>
            </a:r>
            <a:r>
              <a:rPr lang="de-CH" sz="3600" dirty="0" smtClean="0">
                <a:solidFill>
                  <a:schemeClr val="tx2"/>
                </a:solidFill>
              </a:rPr>
              <a:t> </a:t>
            </a:r>
            <a:r>
              <a:rPr lang="de-CH" sz="3600" dirty="0" err="1" smtClean="0">
                <a:solidFill>
                  <a:schemeClr val="tx2"/>
                </a:solidFill>
              </a:rPr>
              <a:t>l‘estime</a:t>
            </a:r>
            <a:r>
              <a:rPr lang="de-CH" sz="3600" dirty="0" smtClean="0">
                <a:solidFill>
                  <a:schemeClr val="tx2"/>
                </a:solidFill>
              </a:rPr>
              <a:t> de </a:t>
            </a:r>
            <a:r>
              <a:rPr lang="de-CH" sz="3600" dirty="0" err="1" smtClean="0">
                <a:solidFill>
                  <a:schemeClr val="tx2"/>
                </a:solidFill>
              </a:rPr>
              <a:t>soi</a:t>
            </a:r>
            <a:endParaRPr lang="de-CH" sz="3600" dirty="0" smtClean="0">
              <a:solidFill>
                <a:schemeClr val="tx2"/>
              </a:solidFill>
            </a:endParaRPr>
          </a:p>
          <a:p>
            <a:endParaRPr lang="de-CH" sz="3600" dirty="0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Activité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Physique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Adaptée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</a:t>
            </a:r>
            <a:r>
              <a:rPr lang="de-C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Club </a:t>
            </a:r>
            <a:r>
              <a:rPr lang="de-CH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MultiActivités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24744"/>
            <a:ext cx="6336704" cy="4824536"/>
          </a:xfrm>
        </p:spPr>
        <p:txBody>
          <a:bodyPr>
            <a:noAutofit/>
          </a:bodyPr>
          <a:lstStyle/>
          <a:p>
            <a:r>
              <a:rPr lang="de-CH" dirty="0" smtClean="0">
                <a:solidFill>
                  <a:schemeClr val="tx2"/>
                </a:solidFill>
              </a:rPr>
              <a:t>Prise de </a:t>
            </a:r>
            <a:r>
              <a:rPr lang="de-CH" dirty="0" err="1" smtClean="0">
                <a:solidFill>
                  <a:schemeClr val="tx2"/>
                </a:solidFill>
              </a:rPr>
              <a:t>conscience</a:t>
            </a:r>
            <a:endParaRPr lang="de-CH" dirty="0" smtClean="0">
              <a:solidFill>
                <a:schemeClr val="tx2"/>
              </a:solidFill>
            </a:endParaRPr>
          </a:p>
          <a:p>
            <a:r>
              <a:rPr lang="de-CH" dirty="0" err="1" smtClean="0">
                <a:solidFill>
                  <a:schemeClr val="tx2"/>
                </a:solidFill>
              </a:rPr>
              <a:t>Acceptation</a:t>
            </a:r>
            <a:r>
              <a:rPr lang="de-CH" dirty="0" smtClean="0">
                <a:solidFill>
                  <a:schemeClr val="tx2"/>
                </a:solidFill>
              </a:rPr>
              <a:t> de </a:t>
            </a:r>
            <a:r>
              <a:rPr lang="de-CH" dirty="0" err="1" smtClean="0">
                <a:solidFill>
                  <a:schemeClr val="tx2"/>
                </a:solidFill>
              </a:rPr>
              <a:t>soi</a:t>
            </a:r>
            <a:r>
              <a:rPr lang="de-CH" dirty="0" smtClean="0">
                <a:solidFill>
                  <a:schemeClr val="tx2"/>
                </a:solidFill>
              </a:rPr>
              <a:t> et </a:t>
            </a:r>
            <a:r>
              <a:rPr lang="de-CH" dirty="0" err="1" smtClean="0">
                <a:solidFill>
                  <a:schemeClr val="tx2"/>
                </a:solidFill>
              </a:rPr>
              <a:t>échange</a:t>
            </a:r>
            <a:endParaRPr lang="de-CH" dirty="0" smtClean="0">
              <a:solidFill>
                <a:schemeClr val="tx2"/>
              </a:solidFill>
            </a:endParaRPr>
          </a:p>
          <a:p>
            <a:r>
              <a:rPr lang="de-CH" dirty="0" err="1" smtClean="0">
                <a:solidFill>
                  <a:schemeClr val="tx2"/>
                </a:solidFill>
              </a:rPr>
              <a:t>Nouvelles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pistes</a:t>
            </a:r>
            <a:r>
              <a:rPr lang="de-CH" dirty="0" smtClean="0">
                <a:solidFill>
                  <a:schemeClr val="tx2"/>
                </a:solidFill>
              </a:rPr>
              <a:t> </a:t>
            </a:r>
            <a:r>
              <a:rPr lang="de-CH" dirty="0" err="1" smtClean="0">
                <a:solidFill>
                  <a:schemeClr val="tx2"/>
                </a:solidFill>
              </a:rPr>
              <a:t>pour</a:t>
            </a:r>
            <a:r>
              <a:rPr lang="de-CH" dirty="0" smtClean="0">
                <a:solidFill>
                  <a:schemeClr val="tx2"/>
                </a:solidFill>
              </a:rPr>
              <a:t> le </a:t>
            </a:r>
            <a:r>
              <a:rPr lang="de-CH" dirty="0" err="1" smtClean="0">
                <a:solidFill>
                  <a:schemeClr val="tx2"/>
                </a:solidFill>
              </a:rPr>
              <a:t>futur</a:t>
            </a:r>
            <a:endParaRPr lang="de-CH" dirty="0" smtClean="0">
              <a:solidFill>
                <a:schemeClr val="tx2"/>
              </a:solidFill>
            </a:endParaRPr>
          </a:p>
          <a:p>
            <a:r>
              <a:rPr lang="de-CH" dirty="0" err="1" smtClean="0">
                <a:solidFill>
                  <a:schemeClr val="tx2"/>
                </a:solidFill>
              </a:rPr>
              <a:t>Amélioration</a:t>
            </a:r>
            <a:r>
              <a:rPr lang="de-CH" dirty="0" smtClean="0">
                <a:solidFill>
                  <a:schemeClr val="tx2"/>
                </a:solidFill>
              </a:rPr>
              <a:t> du </a:t>
            </a:r>
            <a:r>
              <a:rPr lang="de-CH" dirty="0" err="1" smtClean="0">
                <a:solidFill>
                  <a:schemeClr val="tx2"/>
                </a:solidFill>
              </a:rPr>
              <a:t>train</a:t>
            </a:r>
            <a:r>
              <a:rPr lang="de-CH" dirty="0" smtClean="0">
                <a:solidFill>
                  <a:schemeClr val="tx2"/>
                </a:solidFill>
              </a:rPr>
              <a:t> de </a:t>
            </a:r>
            <a:r>
              <a:rPr lang="de-CH" dirty="0" err="1" smtClean="0">
                <a:solidFill>
                  <a:schemeClr val="tx2"/>
                </a:solidFill>
              </a:rPr>
              <a:t>vie</a:t>
            </a:r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CH" dirty="0" smtClean="0">
              <a:solidFill>
                <a:schemeClr val="tx2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990</Words>
  <Application>Microsoft Macintosh PowerPoint</Application>
  <PresentationFormat>Présentation à l'écran (4:3)</PresentationFormat>
  <Paragraphs>254</Paragraphs>
  <Slides>50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Petit Giron 2016   - Foire aux projets- </vt:lpstr>
      <vt:lpstr>Sommaire des différents  projets scolaires</vt:lpstr>
      <vt:lpstr>1. Club MultiActivités</vt:lpstr>
      <vt:lpstr>Public cible</vt:lpstr>
      <vt:lpstr>Activités du Club MultiActivités</vt:lpstr>
      <vt:lpstr>Activité Physique Adaptée (1)</vt:lpstr>
      <vt:lpstr>Activité Physique Adaptée (2)</vt:lpstr>
      <vt:lpstr>Activité Physique Adaptée (3)</vt:lpstr>
      <vt:lpstr>Objectifs du Club MultiActivités</vt:lpstr>
      <vt:lpstr>Informations utiles</vt:lpstr>
      <vt:lpstr>2. Camp Freeride</vt:lpstr>
      <vt:lpstr>Informations</vt:lpstr>
      <vt:lpstr>Freeride - Objectifs</vt:lpstr>
      <vt:lpstr>Freeride - Objectifs</vt:lpstr>
      <vt:lpstr>Freeride - Objectifs</vt:lpstr>
      <vt:lpstr>Freeride - Objectifs</vt:lpstr>
      <vt:lpstr>Informations utiles</vt:lpstr>
      <vt:lpstr>3. Rencontres chorégraphiques</vt:lpstr>
      <vt:lpstr>Explications</vt:lpstr>
      <vt:lpstr>Informations - Suite</vt:lpstr>
      <vt:lpstr>Informations utiles</vt:lpstr>
      <vt:lpstr>4. La 8.08 - Course des 3èmes</vt:lpstr>
      <vt:lpstr>La 8.08 - Informations</vt:lpstr>
      <vt:lpstr>La 8.08 - Objectifs</vt:lpstr>
      <vt:lpstr>La 8.08 - Objectifs</vt:lpstr>
      <vt:lpstr>La 8.08 - Objectifs</vt:lpstr>
      <vt:lpstr>La 8.08 - Objectifs</vt:lpstr>
      <vt:lpstr>Informations utiles</vt:lpstr>
      <vt:lpstr>5. Trako</vt:lpstr>
      <vt:lpstr>Informations</vt:lpstr>
      <vt:lpstr>Trako - Objectifs</vt:lpstr>
      <vt:lpstr>Trako - Objectifs</vt:lpstr>
      <vt:lpstr>Trako - Objectifs</vt:lpstr>
      <vt:lpstr>Trako - Objectifs</vt:lpstr>
      <vt:lpstr>Trako - Objectifs</vt:lpstr>
      <vt:lpstr>Trako   Fribourg</vt:lpstr>
      <vt:lpstr>Informations utiles</vt:lpstr>
      <vt:lpstr>6. Triathlon</vt:lpstr>
      <vt:lpstr>Triathlon - Concept et but</vt:lpstr>
      <vt:lpstr>Triathlon - Coûts</vt:lpstr>
      <vt:lpstr>Triathlon - Dates</vt:lpstr>
      <vt:lpstr>Triathlon – Nb élèves</vt:lpstr>
      <vt:lpstr>Triathlon – Bénévoles</vt:lpstr>
      <vt:lpstr>Informations utiles</vt:lpstr>
      <vt:lpstr>7. UBS kids Cup</vt:lpstr>
      <vt:lpstr>Kids Cup - Concept et but</vt:lpstr>
      <vt:lpstr>Kids Cup – Public cible</vt:lpstr>
      <vt:lpstr>Kids Cup – Apports au CO</vt:lpstr>
      <vt:lpstr>Kids Cup – Apports au CO</vt:lpstr>
      <vt:lpstr>Informations utiles</vt:lpstr>
    </vt:vector>
  </TitlesOfParts>
  <Company>CS Bulle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Currat</dc:creator>
  <cp:lastModifiedBy>Compte d’invité</cp:lastModifiedBy>
  <cp:revision>71</cp:revision>
  <dcterms:created xsi:type="dcterms:W3CDTF">2014-03-20T17:16:43Z</dcterms:created>
  <dcterms:modified xsi:type="dcterms:W3CDTF">2016-07-21T11:20:46Z</dcterms:modified>
</cp:coreProperties>
</file>